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8"/>
  </p:notesMasterIdLst>
  <p:sldIdLst>
    <p:sldId id="256" r:id="rId2"/>
    <p:sldId id="588" r:id="rId3"/>
    <p:sldId id="589" r:id="rId4"/>
    <p:sldId id="590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56" r:id="rId25"/>
    <p:sldId id="318" r:id="rId26"/>
    <p:sldId id="446" r:id="rId27"/>
    <p:sldId id="432" r:id="rId28"/>
    <p:sldId id="324" r:id="rId29"/>
    <p:sldId id="317" r:id="rId30"/>
    <p:sldId id="329" r:id="rId31"/>
    <p:sldId id="331" r:id="rId32"/>
    <p:sldId id="351" r:id="rId33"/>
    <p:sldId id="352" r:id="rId34"/>
    <p:sldId id="335" r:id="rId35"/>
    <p:sldId id="353" r:id="rId36"/>
    <p:sldId id="354" r:id="rId37"/>
    <p:sldId id="447" r:id="rId38"/>
    <p:sldId id="557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562" r:id="rId48"/>
    <p:sldId id="558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45" r:id="rId61"/>
    <p:sldId id="550" r:id="rId62"/>
    <p:sldId id="559" r:id="rId63"/>
    <p:sldId id="576" r:id="rId64"/>
    <p:sldId id="551" r:id="rId65"/>
    <p:sldId id="577" r:id="rId66"/>
    <p:sldId id="578" r:id="rId67"/>
    <p:sldId id="552" r:id="rId68"/>
    <p:sldId id="561" r:id="rId69"/>
    <p:sldId id="563" r:id="rId70"/>
    <p:sldId id="564" r:id="rId71"/>
    <p:sldId id="565" r:id="rId72"/>
    <p:sldId id="441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431" r:id="rId82"/>
    <p:sldId id="566" r:id="rId83"/>
    <p:sldId id="568" r:id="rId84"/>
    <p:sldId id="569" r:id="rId85"/>
    <p:sldId id="570" r:id="rId86"/>
    <p:sldId id="571" r:id="rId87"/>
    <p:sldId id="572" r:id="rId88"/>
    <p:sldId id="573" r:id="rId89"/>
    <p:sldId id="574" r:id="rId90"/>
    <p:sldId id="575" r:id="rId91"/>
    <p:sldId id="586" r:id="rId92"/>
    <p:sldId id="587" r:id="rId93"/>
    <p:sldId id="592" r:id="rId94"/>
    <p:sldId id="593" r:id="rId95"/>
    <p:sldId id="339" r:id="rId96"/>
    <p:sldId id="591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4"/>
    <p:restoredTop sz="94923"/>
  </p:normalViewPr>
  <p:slideViewPr>
    <p:cSldViewPr snapToGrid="0" snapToObjects="1">
      <p:cViewPr>
        <p:scale>
          <a:sx n="98" d="100"/>
          <a:sy n="98" d="100"/>
        </p:scale>
        <p:origin x="216" y="9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62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this is incorrect </a:t>
            </a:r>
            <a:r>
              <a:rPr lang="mr-IN" dirty="0" smtClean="0"/>
              <a:t>…</a:t>
            </a:r>
            <a:r>
              <a:rPr lang="en-US" dirty="0" smtClean="0"/>
              <a:t>. With bootstrap</a:t>
            </a:r>
            <a:r>
              <a:rPr lang="en-US" baseline="0" dirty="0" smtClean="0"/>
              <a:t> I feel we do not need all this.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13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112.png"/><Relationship Id="rId5" Type="http://schemas.openxmlformats.org/officeDocument/2006/relationships/image" Target="../media/image67.em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1.emf"/><Relationship Id="rId5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0.png"/><Relationship Id="rId3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90.png"/><Relationship Id="rId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3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5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function.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i="1" dirty="0">
                  <a:latin typeface="Cambria Math" charset="0"/>
                </a:endParaRPr>
              </a:p>
              <a:p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Then 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54510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893322" y="1857554"/>
            <a:ext cx="10614316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smtClean="0">
                <a:solidFill>
                  <a:srgbClr val="C00000"/>
                </a:solidFill>
              </a:rPr>
              <a:t>MD </a:t>
            </a:r>
            <a:r>
              <a:rPr lang="pl-PL" b="1" dirty="0"/>
              <a:t> </a:t>
            </a:r>
            <a:r>
              <a:rPr lang="pl-PL" dirty="0">
                <a:solidFill>
                  <a:srgbClr val="C00000"/>
                </a:solidFill>
              </a:rPr>
              <a:t>G115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/>
              <a:t>Linear Algebra and Hypothesis </a:t>
            </a:r>
            <a:r>
              <a:rPr lang="en-US" dirty="0" smtClean="0"/>
              <a:t>Testing, Pavlos + Kevin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ED Exercises grading: 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All exercises together are equivalent to 1 quiz question 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derivative 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method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derivative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</a:t>
            </a:r>
            <a:r>
              <a:rPr lang="en-US" sz="4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Nueral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happen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b="-118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</a:t>
                </a:r>
                <a:r>
                  <a:rPr lang="en-US" sz="2400" dirty="0" smtClean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</a:t>
                </a:r>
                <a:r>
                  <a:rPr lang="en-US" sz="2400" dirty="0" smtClean="0"/>
                  <a:t>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strong imagination, parallel universes and the likes, 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51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the same number of balls 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 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sz="2400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823" t="-3179" b="-54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</a:t>
                </a:r>
                <a:r>
                  <a:rPr lang="en-US" sz="2600" dirty="0" err="1" smtClean="0">
                    <a:latin typeface="Karla" charset="0"/>
                    <a:ea typeface="Karla" charset="0"/>
                    <a:cs typeface="Karla" charset="0"/>
                  </a:rPr>
                  <a:t>bootdstrap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is normally distributed with 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Largest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answer </a:t>
            </a:r>
            <a:r>
              <a:rPr lang="en-US" sz="2400"/>
              <a:t>’how significant are the predictors?’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5476" y="2274982"/>
            <a:ext cx="11545299" cy="2984904"/>
            <a:chOff x="125476" y="2787942"/>
            <a:chExt cx="11545299" cy="29849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8" t="3453" r="7775" b="1546"/>
            <a:stretch/>
          </p:blipFill>
          <p:spPr>
            <a:xfrm>
              <a:off x="7897672" y="2787942"/>
              <a:ext cx="3773103" cy="29260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t="4489" r="7399" b="1393"/>
            <a:stretch/>
          </p:blipFill>
          <p:spPr>
            <a:xfrm>
              <a:off x="3902625" y="2787942"/>
              <a:ext cx="3995047" cy="29730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1" t="5000" r="8887" b="1250"/>
            <a:stretch/>
          </p:blipFill>
          <p:spPr>
            <a:xfrm>
              <a:off x="125476" y="2787942"/>
              <a:ext cx="3820677" cy="2984904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32693" y="390523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Now we can answer the question, ’how </a:t>
            </a:r>
            <a:r>
              <a:rPr lang="en-US" sz="2400" dirty="0"/>
              <a:t>significant are the predictors?’ Here we show the same analysis for all three predictors. 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is called hypothesis testing which we will visit again later </a:t>
            </a:r>
            <a:r>
              <a:rPr lang="en-US" sz="2400" dirty="0" smtClean="0"/>
              <a:t>in this adventure together.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57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3740" y="2248036"/>
                <a:ext cx="1099083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2248036"/>
                <a:ext cx="1099083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210" r="-25967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5106" y="2644879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106" y="2644879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4323" y="1263874"/>
                <a:ext cx="7024650" cy="463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also evaluate 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 (using the shuffled data)?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indicates that it is unlikely to observe such a substantial association between the predictor and the response due to chance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23" y="1263874"/>
                <a:ext cx="7024650" cy="4635051"/>
              </a:xfrm>
              <a:prstGeom prst="rect">
                <a:avLst/>
              </a:prstGeom>
              <a:blipFill rotWithShape="0">
                <a:blip r:embed="rId3"/>
                <a:stretch>
                  <a:fillRect l="-1128" t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57" y="160123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59" y="5404068"/>
            <a:ext cx="1849120" cy="100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17161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161" y="5485252"/>
                <a:ext cx="2908413" cy="13727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then it follows that our estimate is: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945" r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836869"/>
            <a:ext cx="3606800" cy="4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074" y="1308046"/>
            <a:ext cx="105678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P-values for all three predictors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done independently</a:t>
            </a:r>
          </a:p>
          <a:p>
            <a:pPr>
              <a:spcAft>
                <a:spcPts val="1200"/>
              </a:spcAft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1394814"/>
                  </p:ext>
                </p:extLst>
              </p:nvPr>
            </p:nvGraphicFramePr>
            <p:xfrm>
              <a:off x="1912077" y="3031392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0805925"/>
                  </p:ext>
                </p:extLst>
              </p:nvPr>
            </p:nvGraphicFramePr>
            <p:xfrm>
              <a:off x="1912078" y="1800488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100901" b="-20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7576" r="-674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9663537"/>
                  </p:ext>
                </p:extLst>
              </p:nvPr>
            </p:nvGraphicFramePr>
            <p:xfrm>
              <a:off x="1912077" y="4339480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 rot="19821632">
            <a:off x="2239538" y="5112552"/>
            <a:ext cx="1092638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Karla" charset="0"/>
                <a:ea typeface="Karla" charset="0"/>
                <a:cs typeface="Karla" charset="0"/>
              </a:rPr>
              <a:t>CONFIRM</a:t>
            </a:r>
            <a:endParaRPr lang="en-US" sz="199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013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. 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ultiple predictors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ti</a:t>
            </a:r>
            <a:r>
              <a:rPr lang="en-US" dirty="0" smtClean="0"/>
              <a:t>me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 smtClean="0"/>
              <a:t>5: Linear Regression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 (3) </a:t>
            </a:r>
            <a:r>
              <a:rPr lang="en-US" dirty="0" smtClean="0"/>
              <a:t>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19571</TotalTime>
  <Words>4182</Words>
  <Application>Microsoft Macintosh PowerPoint</Application>
  <PresentationFormat>Widescreen</PresentationFormat>
  <Paragraphs>882</Paragraphs>
  <Slides>96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565</cp:revision>
  <cp:lastPrinted>2019-09-18T05:45:49Z</cp:lastPrinted>
  <dcterms:created xsi:type="dcterms:W3CDTF">2018-04-18T18:49:01Z</dcterms:created>
  <dcterms:modified xsi:type="dcterms:W3CDTF">2019-09-18T05:45:57Z</dcterms:modified>
</cp:coreProperties>
</file>